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5548312" y="2482453"/>
            <a:ext cx="14716126" cy="4393407"/>
          </a:xfrm>
          <a:prstGeom prst="rect">
            <a:avLst/>
          </a:prstGeom>
        </p:spPr>
        <p:txBody>
          <a:bodyPr anchor="b"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548312" y="7072312"/>
            <a:ext cx="14716126" cy="217884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-4292204" y="1071562"/>
            <a:ext cx="17395726" cy="115732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quarter" idx="22"/>
          </p:nvPr>
        </p:nvSpPr>
        <p:spPr>
          <a:xfrm>
            <a:off x="13602890" y="1053703"/>
            <a:ext cx="670016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sz="quarter" idx="23"/>
          </p:nvPr>
        </p:nvSpPr>
        <p:spPr>
          <a:xfrm>
            <a:off x="12652747" y="6055183"/>
            <a:ext cx="8603111" cy="70001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5334000" y="8947546"/>
            <a:ext cx="14716125" cy="7500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5334000" y="5981303"/>
            <a:ext cx="14716125" cy="1003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1531">
              <a:spcBef>
                <a:spcPts val="33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21"/>
          </p:nvPr>
        </p:nvSpPr>
        <p:spPr>
          <a:xfrm>
            <a:off x="1226343" y="0"/>
            <a:ext cx="20616509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r" rtl="1">
              <a:buBlip>
                <a:blip r:embed="rId2"/>
              </a:buBlip>
              <a:defRPr/>
            </a:lvl1pPr>
            <a:lvl2pPr algn="r" rtl="1">
              <a:buBlip>
                <a:blip r:embed="rId2"/>
              </a:buBlip>
              <a:defRPr/>
            </a:lvl2pPr>
            <a:lvl3pPr algn="r" rtl="1">
              <a:buBlip>
                <a:blip r:embed="rId2"/>
              </a:buBlip>
              <a:defRPr/>
            </a:lvl3pPr>
            <a:lvl4pPr algn="r" rtl="1">
              <a:buBlip>
                <a:blip r:embed="rId2"/>
              </a:buBlip>
              <a:defRPr/>
            </a:lvl4pPr>
            <a:lvl5pPr algn="r" rtl="1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3" cy="62801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r" rtl="1">
              <a:buBlip>
                <a:blip r:embed="rId2"/>
              </a:buBlip>
              <a:defRPr/>
            </a:lvl1pPr>
            <a:lvl2pPr algn="r" rtl="1">
              <a:buBlip>
                <a:blip r:embed="rId2"/>
              </a:buBlip>
              <a:defRPr/>
            </a:lvl2pPr>
            <a:lvl3pPr algn="r" rtl="1">
              <a:buBlip>
                <a:blip r:embed="rId2"/>
              </a:buBlip>
              <a:defRPr/>
            </a:lvl3pPr>
            <a:lvl4pPr algn="r" rtl="1">
              <a:buBlip>
                <a:blip r:embed="rId2"/>
              </a:buBlip>
              <a:defRPr/>
            </a:lvl4pPr>
            <a:lvl5pPr algn="r" rtl="1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3" cy="62801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21"/>
          </p:nvPr>
        </p:nvSpPr>
        <p:spPr>
          <a:xfrm>
            <a:off x="7941378" y="2035991"/>
            <a:ext cx="9261613" cy="6161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5548312" y="8465343"/>
            <a:ext cx="14716126" cy="2839642"/>
          </a:xfrm>
          <a:prstGeom prst="rect">
            <a:avLst/>
          </a:prstGeom>
        </p:spPr>
        <p:txBody>
          <a:bodyPr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5548312" y="11054953"/>
            <a:ext cx="14716126" cy="20716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173390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7753129" y="2253531"/>
            <a:ext cx="12848706" cy="85481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00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5923359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age"/>
          <p:cNvSpPr/>
          <p:nvPr>
            <p:ph type="pic" sz="half" idx="21"/>
          </p:nvPr>
        </p:nvSpPr>
        <p:spPr>
          <a:xfrm>
            <a:off x="7882887" y="3999786"/>
            <a:ext cx="11865609" cy="789409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5816203" y="3857625"/>
            <a:ext cx="6858001" cy="8215313"/>
          </a:xfrm>
          <a:prstGeom prst="rect">
            <a:avLst/>
          </a:prstGeom>
        </p:spPr>
        <p:txBody>
          <a:bodyPr/>
          <a:lstStyle>
            <a:lvl1pPr marL="568960" indent="-568960">
              <a:spcBef>
                <a:spcPts val="5600"/>
              </a:spcBef>
              <a:buBlip>
                <a:blip r:embed="rId2"/>
              </a:buBlip>
              <a:defRPr sz="4200"/>
            </a:lvl1pPr>
            <a:lvl2pPr marL="975360" indent="-568960">
              <a:spcBef>
                <a:spcPts val="5600"/>
              </a:spcBef>
              <a:buBlip>
                <a:blip r:embed="rId2"/>
              </a:buBlip>
              <a:defRPr sz="4200"/>
            </a:lvl2pPr>
            <a:lvl3pPr marL="1381760" indent="-568960">
              <a:spcBef>
                <a:spcPts val="5600"/>
              </a:spcBef>
              <a:buBlip>
                <a:blip r:embed="rId2"/>
              </a:buBlip>
              <a:defRPr sz="4200"/>
            </a:lvl3pPr>
            <a:lvl4pPr marL="1788160" indent="-568960">
              <a:spcBef>
                <a:spcPts val="5600"/>
              </a:spcBef>
              <a:buBlip>
                <a:blip r:embed="rId2"/>
              </a:buBlip>
              <a:defRPr sz="4200"/>
            </a:lvl4pPr>
            <a:lvl5pPr marL="2194560" indent="-56896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8634203" y="3068286"/>
            <a:ext cx="11412141" cy="759240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1836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5798343" y="2339578"/>
            <a:ext cx="13716001" cy="9018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816203" y="214312"/>
            <a:ext cx="13716001" cy="364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7645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1pPr>
      <a:lvl2pPr marL="13106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2pPr>
      <a:lvl3pPr marL="18567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3pPr>
      <a:lvl4pPr marL="24028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4pPr>
      <a:lvl5pPr marL="29489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5pPr>
      <a:lvl6pPr marL="34950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6pPr>
      <a:lvl7pPr marL="40411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7pPr>
      <a:lvl8pPr marL="45872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8pPr>
      <a:lvl9pPr marL="51333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Wikipedia:Text_of_Creative_Commons_Attribution-ShareAlike_3.0_Unported_Licens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troduction to Bioinformatics"/>
          <p:cNvSpPr txBox="1"/>
          <p:nvPr>
            <p:ph type="ctrTitle"/>
          </p:nvPr>
        </p:nvSpPr>
        <p:spPr>
          <a:xfrm>
            <a:off x="5100034" y="2482453"/>
            <a:ext cx="14716126" cy="2178844"/>
          </a:xfrm>
          <a:prstGeom prst="rect">
            <a:avLst/>
          </a:prstGeom>
        </p:spPr>
        <p:txBody>
          <a:bodyPr/>
          <a:lstStyle>
            <a:lvl1pPr defTabSz="321468">
              <a:tabLst>
                <a:tab pos="1041400" algn="l"/>
              </a:tabLst>
              <a:defRPr sz="6600">
                <a:effectLst>
                  <a:outerShdw sx="100000" sy="100000" kx="0" ky="0" algn="b" rotWithShape="0" blurRad="12700" dist="127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Introduction to Bioinformatics</a:t>
            </a:r>
          </a:p>
        </p:txBody>
      </p:sp>
      <p:sp>
        <p:nvSpPr>
          <p:cNvPr id="173" name="Ali Sharifi-Zarchi"/>
          <p:cNvSpPr txBox="1"/>
          <p:nvPr>
            <p:ph type="subTitle" sz="quarter" idx="1"/>
          </p:nvPr>
        </p:nvSpPr>
        <p:spPr>
          <a:xfrm>
            <a:off x="5100034" y="7875984"/>
            <a:ext cx="14716126" cy="2178845"/>
          </a:xfrm>
          <a:prstGeom prst="rect">
            <a:avLst/>
          </a:prstGeom>
        </p:spPr>
        <p:txBody>
          <a:bodyPr/>
          <a:lstStyle/>
          <a:p>
            <a:pPr/>
            <a:r>
              <a:t>Ali Sharifi-Zarchi</a:t>
            </a:r>
          </a:p>
        </p:txBody>
      </p:sp>
      <p:sp>
        <p:nvSpPr>
          <p:cNvPr id="174" name="In the name of the most high"/>
          <p:cNvSpPr txBox="1"/>
          <p:nvPr/>
        </p:nvSpPr>
        <p:spPr>
          <a:xfrm>
            <a:off x="9089498" y="566854"/>
            <a:ext cx="6737198" cy="77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the name of the most high</a:t>
            </a:r>
          </a:p>
        </p:txBody>
      </p:sp>
      <p:sp>
        <p:nvSpPr>
          <p:cNvPr id="175" name="Department of Computer Engineering, Sharif University of Technology"/>
          <p:cNvSpPr txBox="1"/>
          <p:nvPr/>
        </p:nvSpPr>
        <p:spPr>
          <a:xfrm>
            <a:off x="4376375" y="8851960"/>
            <a:ext cx="16163443" cy="14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Department of Computer Engineering, Sharif University of Technology</a:t>
            </a:r>
          </a:p>
        </p:txBody>
      </p:sp>
      <p:sp>
        <p:nvSpPr>
          <p:cNvPr id="176" name="These slides are available under the Creative Commons Attribution License."/>
          <p:cNvSpPr txBox="1"/>
          <p:nvPr/>
        </p:nvSpPr>
        <p:spPr>
          <a:xfrm>
            <a:off x="5706205" y="11809427"/>
            <a:ext cx="13503784" cy="112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/>
            </a:pPr>
          </a:p>
          <a:p>
            <a:pPr>
              <a:defRPr b="1" sz="3200"/>
            </a:pPr>
            <a:r>
              <a:t>These s</a:t>
            </a:r>
            <a:r>
              <a:rPr>
                <a:solidFill>
                  <a:srgbClr val="323333"/>
                </a:solidFill>
              </a:rPr>
              <a:t>lides are available under the </a:t>
            </a:r>
            <a:r>
              <a:rPr>
                <a:hlinkClick r:id="rId2" invalidUrl="" action="" tgtFrame="" tooltip="" history="1" highlightClick="0" endSnd="0"/>
              </a:rPr>
              <a:t>Creative Commons Attribution License</a:t>
            </a:r>
            <a:r>
              <a:t>.</a:t>
            </a:r>
          </a:p>
        </p:txBody>
      </p:sp>
      <p:sp>
        <p:nvSpPr>
          <p:cNvPr id="177" name="Pairwise Alignment"/>
          <p:cNvSpPr txBox="1"/>
          <p:nvPr/>
        </p:nvSpPr>
        <p:spPr>
          <a:xfrm>
            <a:off x="5100034" y="3777795"/>
            <a:ext cx="14716126" cy="40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tabLst>
                <a:tab pos="2095500" algn="l"/>
              </a:tabLst>
              <a:defRPr sz="1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Pairwise Alignment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he Manhattan Tourist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Manhattan Tourist Problem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8136" y="4133604"/>
            <a:ext cx="8963155" cy="8955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ynamic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Dynamic Programming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0198" y="3760833"/>
            <a:ext cx="16443603" cy="1830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1710" y="5722264"/>
            <a:ext cx="14844986" cy="6870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Dynamic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Dynamic Programming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8982" y="3271781"/>
            <a:ext cx="11336224" cy="9503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illing DP T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Filling DP Table</a:t>
            </a:r>
          </a:p>
        </p:txBody>
      </p:sp>
      <p:grpSp>
        <p:nvGrpSpPr>
          <p:cNvPr id="218" name="Group"/>
          <p:cNvGrpSpPr/>
          <p:nvPr/>
        </p:nvGrpSpPr>
        <p:grpSpPr>
          <a:xfrm>
            <a:off x="4982435" y="3820140"/>
            <a:ext cx="14794034" cy="6140952"/>
            <a:chOff x="0" y="0"/>
            <a:chExt cx="14794034" cy="6140950"/>
          </a:xfrm>
        </p:grpSpPr>
        <p:pic>
          <p:nvPicPr>
            <p:cNvPr id="21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715745" cy="60757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454063" y="77642"/>
              <a:ext cx="4339972" cy="6063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ongest Common Sub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Longest Common Subsequence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3625" y="3303571"/>
            <a:ext cx="9356751" cy="10473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LCS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3899" y="3551945"/>
            <a:ext cx="15184888" cy="3929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L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LCS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9664" y="2470627"/>
            <a:ext cx="13864673" cy="10989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LCS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7590" y="2958711"/>
            <a:ext cx="11382974" cy="9120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lobal Sequence Al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Global Sequence Alignment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028" y="3831958"/>
            <a:ext cx="16216675" cy="6336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Needleman-Wunsch Global Alignment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4361">
              <a:tabLst>
                <a:tab pos="1968500" algn="l"/>
              </a:tabLst>
              <a:defRPr sz="8836">
                <a:effectLst>
                  <a:outerShdw sx="100000" sy="100000" kx="0" ky="0" algn="b" rotWithShape="0" blurRad="23876" dist="23876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Needleman-Wunsch Global Alignment Algorithm 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5154" y="3925078"/>
            <a:ext cx="9593692" cy="3054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2022" y="1410710"/>
            <a:ext cx="15379956" cy="10894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Local Sequence Al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Local Sequence Alignment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2781" y="4226181"/>
            <a:ext cx="14902843" cy="5627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lobal vs. Loc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Global vs. Local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3303" y="4849222"/>
            <a:ext cx="13716001" cy="199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1224" y="7832319"/>
            <a:ext cx="13954889" cy="2045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lobal vs. Loc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Global vs. Local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8250" y="2701904"/>
            <a:ext cx="10751906" cy="10526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mith-Waterma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30078">
              <a:tabLst>
                <a:tab pos="2057400" algn="l"/>
              </a:tabLst>
              <a:defRPr sz="9212">
                <a:effectLst>
                  <a:outerShdw sx="100000" sy="100000" kx="0" ky="0" algn="b" rotWithShape="0" blurRad="24892" dist="24892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Smith-Waterman </a:t>
            </a:r>
          </a:p>
          <a:p>
            <a:pPr defTabSz="630078">
              <a:tabLst>
                <a:tab pos="2057400" algn="l"/>
              </a:tabLst>
              <a:defRPr sz="9212">
                <a:effectLst>
                  <a:outerShdw sx="100000" sy="100000" kx="0" ky="0" algn="b" rotWithShape="0" blurRad="24892" dist="24892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Local Alignment Algorithm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090" y="3932763"/>
            <a:ext cx="6659790" cy="5850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8399" y="4716360"/>
            <a:ext cx="10656373" cy="4283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ap Penal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Gap Penalties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1873" y="2753440"/>
            <a:ext cx="11384661" cy="666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10811" y="8608343"/>
            <a:ext cx="11806397" cy="4055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riple Sequence Al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Triple Sequence Alignment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0927" y="5174705"/>
            <a:ext cx="14735275" cy="343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riple Sequence Al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Triple Sequence Alignment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2476" y="3177488"/>
            <a:ext cx="2970236" cy="9575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29765" y="4040905"/>
            <a:ext cx="6421395" cy="7848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riple Sequence Al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Triple Sequence Alignment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9084" y="4495968"/>
            <a:ext cx="14890238" cy="6938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riple Sequence Al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Triple Sequence Alignment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4100" y="4968455"/>
            <a:ext cx="7309802" cy="599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69915" y="4114969"/>
            <a:ext cx="10372291" cy="6851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airwise Sequence Al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Pairwise Sequence Alignment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6234" y="4295179"/>
            <a:ext cx="13180220" cy="7340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lobal, Local, Multi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Global, Local, Multiple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1614" y="4194180"/>
            <a:ext cx="14349460" cy="7542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Manhattan Tourist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Manhattan Tourist Problem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3368" y="3866027"/>
            <a:ext cx="9681670" cy="9474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he Manhattan Tourist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Manhattan Tourist Problem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7534" y="3662619"/>
            <a:ext cx="9832979" cy="9881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he Manhattan Tourist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Manhattan Tourist Problem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4505" y="3888165"/>
            <a:ext cx="9414990" cy="962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he Manhattan Tourist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Manhattan Tourist Problem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6152" y="3830592"/>
            <a:ext cx="14295059" cy="852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5395" y="4860342"/>
            <a:ext cx="13937979" cy="664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11975" y="5541573"/>
            <a:ext cx="7724456" cy="7896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he Manhattan Tourist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Manhattan Tourist Problem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8038" y="5512656"/>
            <a:ext cx="7836610" cy="8012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3933" y="3706445"/>
            <a:ext cx="15588953" cy="1989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